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64C04D4-B438-C169-503B-71EFABC4A3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A33C4E-B933-86E9-ACED-EB917DA36E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19801-BD9B-45C6-87E3-F413139E6EE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7D7EC8-D719-07A8-03B9-7D34059F9E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1FA46D-2D66-6D0F-4978-1ECDA34273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16D10-58EC-4C48-BBA4-CFE1392661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54260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E6725-8428-44F0-8990-694E0CF8042B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726AF-6F6B-4686-8E4A-E5CCA1BFB2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92155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2E90F1-42DF-0187-6D69-3B4B59A74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432F15A-D302-DB68-00FF-C9AE01728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BBF4C7-CFBB-73B7-4D57-8DDAB4B3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375AA4-92C4-2534-BBC4-F0D23892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96837B-64AA-481E-B588-64F174316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94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2B4E6E-2253-0C56-D783-D56856AD1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226EA69-FC21-76C7-10AA-19EB3380A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90E57E-CB03-20B7-AF7E-8647FF7CA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EDD941-B300-630C-48B6-AE6CAC23C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E080C8-6BAC-B9FA-6C84-A54DDC7C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26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2370FEA-E245-EDD5-BC15-A716563C6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746AAA-B480-DC4D-1841-0220D55A9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951343-B0C2-F11A-1466-95CF907B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E516CB-941F-6303-8EAE-722A9F127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48E296-15CD-696B-087B-98CCDE3E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14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E436AE-79EA-F34E-2591-B4DBDDB3C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9B6F87-0A3E-B6E4-C26C-B7F10CCC5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709A93-F521-81DF-045D-8AB30985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86DB7B-E286-796A-EBB7-071D1C27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29B2B4-F633-5631-819B-2228DE00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032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D8B79B-5BAF-DB83-542D-22DA4CC69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14C9C6-2129-1E16-8AD9-F548B5536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3B77E-0A97-47FC-17A4-279BE331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648134-AEDE-AC0A-59D2-56BA5111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4AE205-8ED8-F9C2-0E40-ECA1F3531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88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163B0-7EAD-0C20-6787-9B806CA9F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74F1D4-6970-2CCC-9826-0FA0CBF96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F0CD15-5DE4-EE38-A9AE-C9869CBDA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5F2DA4-9271-DEC4-EE50-AB1B8D69B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B3159B-0C60-1951-C8F6-D192DE4A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F50666-6E74-5FCA-F942-059D5C65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49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14AEDB-C5B1-E876-7660-3881DFFC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F26940-FC53-F26C-D386-6DB41299D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3BC1C6-EDBC-1D56-225A-CA52BD872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A714A98-D819-3CA5-1E23-E6ED72B751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CC92340-6AE8-71CD-C1BD-433E4453D8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6A9C605-4FCA-DE98-B789-58F924A62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6F25908-DA04-A2D9-7554-93820791C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D629E72-8C0A-7DD1-402B-45BFD8B12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0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869EF9-AEE2-6F0F-4CCC-CE199E214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E98AA0F-7AB2-4D99-38C7-10068EA9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D04DB5-BF75-7A62-2040-9773C53A2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DAB27A-6DB6-BCB2-A893-9969215BB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90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05F1CA-21D2-D5BE-F252-7A9054042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B84F461-4313-CF66-DED7-B66BF3449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ED7CE7-7019-D965-7301-16BA9F47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76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9B7359-8B2B-17A9-36AB-76174ABAC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C4B365-03C4-0902-2B7D-9382883F5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73635C-D0DB-5482-2FFA-29E0033A8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DE7630-CFF6-21DE-0C03-7081445E9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5AEE2F-11AD-4706-688B-DF36DE6BF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05FAE5-38DF-B26F-1828-CE5836E5D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43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BCF67A-09CA-8710-BE14-277CA78AA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51A72E-FA44-42EF-EBAB-D6AB34EEF7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9FA63E-A4B8-B539-1759-C4F3ED622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14869A-FA32-3117-2467-3307F6BB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F0D251-DC88-7E82-1881-3616D607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C6D249-0D2C-59BF-9B6F-AA4CD8A12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9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95CC72-7490-630A-8509-E9046851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3AB50F-828D-96C1-3B73-B9F397418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EC000B-D55E-F8DC-BCD4-938FEAD990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C4AB8C-5352-47D6-A515-F9E258071091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82F2A-456A-0620-1068-DF8DBBB52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03B030-A1DE-B580-2BA2-11DB44DAE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483BF8-E911-49C4-B47F-B9A0A183E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8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ローチャート: 代替処理 2">
            <a:extLst>
              <a:ext uri="{FF2B5EF4-FFF2-40B4-BE49-F238E27FC236}">
                <a16:creationId xmlns:a16="http://schemas.microsoft.com/office/drawing/2014/main" id="{8B3F0FC1-0B5C-A566-B65F-62AD6FC5745F}"/>
              </a:ext>
            </a:extLst>
          </p:cNvPr>
          <p:cNvSpPr/>
          <p:nvPr/>
        </p:nvSpPr>
        <p:spPr>
          <a:xfrm>
            <a:off x="1890521" y="2112352"/>
            <a:ext cx="1553496" cy="452283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合同イベントの開催</a:t>
            </a:r>
            <a:endParaRPr kumimoji="1" lang="en-US" altLang="ja-JP" sz="1400" b="1" dirty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5" name="フローチャート: 代替処理 4">
            <a:extLst>
              <a:ext uri="{FF2B5EF4-FFF2-40B4-BE49-F238E27FC236}">
                <a16:creationId xmlns:a16="http://schemas.microsoft.com/office/drawing/2014/main" id="{FB38B63B-E5FF-3A5E-B4A0-0337497446A7}"/>
              </a:ext>
            </a:extLst>
          </p:cNvPr>
          <p:cNvSpPr/>
          <p:nvPr/>
        </p:nvSpPr>
        <p:spPr>
          <a:xfrm>
            <a:off x="4236723" y="4350842"/>
            <a:ext cx="1641739" cy="452283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人・物・場所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を融通し合う</a:t>
            </a:r>
          </a:p>
        </p:txBody>
      </p:sp>
      <p:sp>
        <p:nvSpPr>
          <p:cNvPr id="6" name="フローチャート: 代替処理 5">
            <a:extLst>
              <a:ext uri="{FF2B5EF4-FFF2-40B4-BE49-F238E27FC236}">
                <a16:creationId xmlns:a16="http://schemas.microsoft.com/office/drawing/2014/main" id="{7A5ED02C-45B9-4050-1929-15621A2EAFF1}"/>
              </a:ext>
            </a:extLst>
          </p:cNvPr>
          <p:cNvSpPr/>
          <p:nvPr/>
        </p:nvSpPr>
        <p:spPr>
          <a:xfrm>
            <a:off x="4410526" y="1311875"/>
            <a:ext cx="1156851" cy="452283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</a:rPr>
              <a:t>PR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フローチャート: 代替処理 6">
            <a:extLst>
              <a:ext uri="{FF2B5EF4-FFF2-40B4-BE49-F238E27FC236}">
                <a16:creationId xmlns:a16="http://schemas.microsoft.com/office/drawing/2014/main" id="{0994BD3C-389C-C305-0234-CB8B237E23EA}"/>
              </a:ext>
            </a:extLst>
          </p:cNvPr>
          <p:cNvSpPr/>
          <p:nvPr/>
        </p:nvSpPr>
        <p:spPr>
          <a:xfrm>
            <a:off x="720112" y="4054127"/>
            <a:ext cx="1858164" cy="452283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n>
                  <a:solidFill>
                    <a:sysClr val="windowText" lastClr="000000"/>
                  </a:solidFill>
                </a:ln>
              </a:rPr>
              <a:t>情報交換＆食堂間の</a:t>
            </a:r>
            <a:r>
              <a:rPr lang="ja-JP" altLang="en-US" sz="1400" dirty="0">
                <a:ln>
                  <a:solidFill>
                    <a:sysClr val="windowText" lastClr="000000"/>
                  </a:solidFill>
                </a:ln>
              </a:rPr>
              <a:t>つながり強化</a:t>
            </a:r>
            <a:endParaRPr kumimoji="1" lang="ja-JP" alt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496410E9-0D63-D9C8-0B8C-83D40065EE21}"/>
              </a:ext>
            </a:extLst>
          </p:cNvPr>
          <p:cNvSpPr/>
          <p:nvPr/>
        </p:nvSpPr>
        <p:spPr>
          <a:xfrm>
            <a:off x="395085" y="4858150"/>
            <a:ext cx="1726094" cy="1662860"/>
          </a:xfrm>
          <a:prstGeom prst="wedgeRoundRectCallout">
            <a:avLst>
              <a:gd name="adj1" fmla="val -12169"/>
              <a:gd name="adj2" fmla="val -6830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・ちょい飲み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・グループ</a:t>
            </a:r>
            <a:r>
              <a:rPr lang="en-US" altLang="ja-JP" sz="1100" dirty="0">
                <a:solidFill>
                  <a:sysClr val="windowText" lastClr="000000"/>
                </a:solidFill>
              </a:rPr>
              <a:t>LINE</a:t>
            </a:r>
            <a:r>
              <a:rPr lang="ja-JP" altLang="en-US" sz="1100" dirty="0">
                <a:solidFill>
                  <a:sysClr val="windowText" lastClr="000000"/>
                </a:solidFill>
              </a:rPr>
              <a:t>の作成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・アンケート作成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・メニュー、運営費についての情報交換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・食堂見学会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・地域ごとに開催日を一覧で共有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8F0CE1D-6023-9137-CE26-1395EAEC432F}"/>
              </a:ext>
            </a:extLst>
          </p:cNvPr>
          <p:cNvSpPr txBox="1"/>
          <p:nvPr/>
        </p:nvSpPr>
        <p:spPr>
          <a:xfrm rot="1256659">
            <a:off x="1838516" y="4609724"/>
            <a:ext cx="9035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強み・弱みの共有</a:t>
            </a:r>
          </a:p>
        </p:txBody>
      </p:sp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AEF2C913-D983-D559-A78C-EE9E5592BAC0}"/>
              </a:ext>
            </a:extLst>
          </p:cNvPr>
          <p:cNvSpPr/>
          <p:nvPr/>
        </p:nvSpPr>
        <p:spPr>
          <a:xfrm>
            <a:off x="5087554" y="300805"/>
            <a:ext cx="1827712" cy="855268"/>
          </a:xfrm>
          <a:prstGeom prst="wedgeRoundRectCallout">
            <a:avLst>
              <a:gd name="adj1" fmla="val -32255"/>
              <a:gd name="adj2" fmla="val 6007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</a:t>
            </a:r>
            <a:r>
              <a:rPr lang="ja-JP" altLang="en-US" sz="1100" dirty="0">
                <a:solidFill>
                  <a:sysClr val="windowText" lastClr="000000"/>
                </a:solidFill>
              </a:rPr>
              <a:t>他の食堂の</a:t>
            </a:r>
            <a:r>
              <a:rPr kumimoji="1" lang="ja-JP" altLang="en-US" sz="1100" dirty="0">
                <a:solidFill>
                  <a:sysClr val="windowText" lastClr="000000"/>
                </a:solidFill>
              </a:rPr>
              <a:t>チラシ配架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・様々なツールで（地元紙・</a:t>
            </a:r>
            <a:r>
              <a:rPr lang="en-US" altLang="ja-JP" sz="1100" dirty="0">
                <a:solidFill>
                  <a:sysClr val="windowText" lastClr="000000"/>
                </a:solidFill>
              </a:rPr>
              <a:t>SNS</a:t>
            </a:r>
            <a:r>
              <a:rPr lang="ja-JP" altLang="en-US" sz="1100" dirty="0">
                <a:solidFill>
                  <a:sysClr val="windowText" lastClr="000000"/>
                </a:solidFill>
              </a:rPr>
              <a:t>・町会の回覧板）⇒口コミにつながる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4247CE00-CE81-09AF-158D-0DBF1BB545AA}"/>
              </a:ext>
            </a:extLst>
          </p:cNvPr>
          <p:cNvSpPr/>
          <p:nvPr/>
        </p:nvSpPr>
        <p:spPr>
          <a:xfrm>
            <a:off x="409196" y="2499469"/>
            <a:ext cx="1444791" cy="1023355"/>
          </a:xfrm>
          <a:prstGeom prst="wedgeRoundRectCallout">
            <a:avLst>
              <a:gd name="adj1" fmla="val 38112"/>
              <a:gd name="adj2" fmla="val -6219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ysClr val="windowText" lastClr="000000"/>
                </a:solidFill>
              </a:rPr>
              <a:t>・地元の祭りに出展、保護者へのアピール会、スタンプラリー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・子どもの主体的な参加</a:t>
            </a: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33673CBE-6647-2FB6-A1F5-96F146BBF642}"/>
              </a:ext>
            </a:extLst>
          </p:cNvPr>
          <p:cNvSpPr/>
          <p:nvPr/>
        </p:nvSpPr>
        <p:spPr>
          <a:xfrm rot="20300804">
            <a:off x="465777" y="1071188"/>
            <a:ext cx="2847599" cy="7635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・小岩会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・中央地域の会議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・子ども食堂マルシェ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7" name="フローチャート: 代替処理 16">
            <a:extLst>
              <a:ext uri="{FF2B5EF4-FFF2-40B4-BE49-F238E27FC236}">
                <a16:creationId xmlns:a16="http://schemas.microsoft.com/office/drawing/2014/main" id="{808EDDD5-1428-50DA-8E58-1CFED365BB19}"/>
              </a:ext>
            </a:extLst>
          </p:cNvPr>
          <p:cNvSpPr/>
          <p:nvPr/>
        </p:nvSpPr>
        <p:spPr>
          <a:xfrm>
            <a:off x="7549997" y="2734816"/>
            <a:ext cx="1337804" cy="51924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食堂以外との</a:t>
            </a:r>
            <a:endParaRPr kumimoji="1" lang="en-US" altLang="ja-JP" sz="14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交流・連携</a:t>
            </a: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7402D31D-8A00-3614-BD6D-D48796CFC5D2}"/>
              </a:ext>
            </a:extLst>
          </p:cNvPr>
          <p:cNvSpPr/>
          <p:nvPr/>
        </p:nvSpPr>
        <p:spPr>
          <a:xfrm>
            <a:off x="7928301" y="233982"/>
            <a:ext cx="2671358" cy="2232448"/>
          </a:xfrm>
          <a:prstGeom prst="wedgeRoundRectCallout">
            <a:avLst>
              <a:gd name="adj1" fmla="val -24528"/>
              <a:gd name="adj2" fmla="val 59581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保育園、幼稚園、学校、すくすくスクール、児童相談所、図書館、スーパー、地元商店、企業、高齢者・障害者施設、なごみの家、町会・自治会、ボランティアセンター、農家</a:t>
            </a:r>
            <a:endParaRPr kumimoji="1" lang="en-US" altLang="ja-JP" sz="1200" b="1" dirty="0">
              <a:solidFill>
                <a:sysClr val="windowText" lastClr="000000"/>
              </a:solidFill>
            </a:endParaRPr>
          </a:p>
          <a:p>
            <a:endParaRPr lang="en-US" altLang="ja-JP" sz="1100" b="1" dirty="0">
              <a:solidFill>
                <a:sysClr val="windowText" lastClr="000000"/>
              </a:solidFill>
            </a:endParaRPr>
          </a:p>
          <a:p>
            <a:r>
              <a:rPr kumimoji="1" lang="ja-JP" altLang="en-US" sz="1200" b="1" dirty="0">
                <a:solidFill>
                  <a:sysClr val="windowText" lastClr="000000"/>
                </a:solidFill>
              </a:rPr>
              <a:t>クボタスピアーズ</a:t>
            </a:r>
            <a:endParaRPr kumimoji="1" lang="en-US" altLang="ja-JP" sz="1200" b="1" dirty="0">
              <a:solidFill>
                <a:sysClr val="windowText" lastClr="000000"/>
              </a:solidFill>
            </a:endParaRPr>
          </a:p>
          <a:p>
            <a:endParaRPr lang="en-US" altLang="ja-JP" sz="1200" b="1" dirty="0">
              <a:solidFill>
                <a:sysClr val="windowText" lastClr="000000"/>
              </a:solidFill>
            </a:endParaRPr>
          </a:p>
          <a:p>
            <a:r>
              <a:rPr kumimoji="1" lang="ja-JP" altLang="en-US" sz="1200" b="1" dirty="0">
                <a:solidFill>
                  <a:sysClr val="windowText" lastClr="000000"/>
                </a:solidFill>
              </a:rPr>
              <a:t>共育プラザ（中高生</a:t>
            </a:r>
            <a:r>
              <a:rPr kumimoji="1" lang="en-US" altLang="ja-JP" sz="1200" b="1" dirty="0">
                <a:solidFill>
                  <a:sysClr val="windowText" lastClr="000000"/>
                </a:solidFill>
              </a:rPr>
              <a:t>kitchen</a:t>
            </a:r>
            <a:r>
              <a:rPr kumimoji="1" lang="ja-JP" altLang="en-US" sz="1200" b="1" dirty="0">
                <a:solidFill>
                  <a:sysClr val="windowText" lastClr="000000"/>
                </a:solidFill>
              </a:rPr>
              <a:t>）</a:t>
            </a:r>
            <a:endParaRPr kumimoji="1" lang="en-US" altLang="ja-JP" sz="1200" b="1" dirty="0">
              <a:solidFill>
                <a:sysClr val="windowText" lastClr="000000"/>
              </a:solidFill>
            </a:endParaRPr>
          </a:p>
          <a:p>
            <a:endParaRPr lang="en-US" altLang="ja-JP" sz="1200" b="1" dirty="0">
              <a:solidFill>
                <a:sysClr val="windowText" lastClr="000000"/>
              </a:solidFill>
            </a:endParaRPr>
          </a:p>
          <a:p>
            <a:r>
              <a:rPr kumimoji="1" lang="ja-JP" altLang="en-US" sz="1200" b="1" dirty="0">
                <a:solidFill>
                  <a:sysClr val="windowText" lastClr="000000"/>
                </a:solidFill>
              </a:rPr>
              <a:t>フードバンク</a:t>
            </a:r>
            <a:endParaRPr kumimoji="1" lang="en-US" altLang="ja-JP" sz="1200" b="1" dirty="0">
              <a:solidFill>
                <a:sysClr val="windowText" lastClr="000000"/>
              </a:solidFill>
            </a:endParaRPr>
          </a:p>
          <a:p>
            <a:endParaRPr lang="en-US" altLang="ja-JP" sz="1200" b="1" dirty="0">
              <a:solidFill>
                <a:sysClr val="windowText" lastClr="000000"/>
              </a:solidFill>
            </a:endParaRPr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3B8D4A2C-89C6-6AD6-B8B1-0ABE3A3C6EF7}"/>
              </a:ext>
            </a:extLst>
          </p:cNvPr>
          <p:cNvSpPr/>
          <p:nvPr/>
        </p:nvSpPr>
        <p:spPr>
          <a:xfrm>
            <a:off x="10113489" y="1794654"/>
            <a:ext cx="1053301" cy="5230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6A01F25-0ECD-84F2-B727-11424F4D2D57}"/>
              </a:ext>
            </a:extLst>
          </p:cNvPr>
          <p:cNvSpPr txBox="1"/>
          <p:nvPr/>
        </p:nvSpPr>
        <p:spPr>
          <a:xfrm>
            <a:off x="9669993" y="1446215"/>
            <a:ext cx="12246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講師として参加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雲 20">
            <a:extLst>
              <a:ext uri="{FF2B5EF4-FFF2-40B4-BE49-F238E27FC236}">
                <a16:creationId xmlns:a16="http://schemas.microsoft.com/office/drawing/2014/main" id="{9B076BA5-DBA0-6D26-0405-25EC66AA65EB}"/>
              </a:ext>
            </a:extLst>
          </p:cNvPr>
          <p:cNvSpPr/>
          <p:nvPr/>
        </p:nvSpPr>
        <p:spPr>
          <a:xfrm>
            <a:off x="3009206" y="2120639"/>
            <a:ext cx="3959490" cy="2096411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つながろう</a:t>
            </a:r>
            <a:endParaRPr kumimoji="1" lang="en-US" altLang="ja-JP" sz="2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理想の</a:t>
            </a:r>
            <a:endParaRPr kumimoji="1" lang="en-US" altLang="ja-JP" sz="2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子ども食堂を</a:t>
            </a:r>
            <a:endParaRPr kumimoji="1" lang="en-US" altLang="ja-JP" sz="2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目指して～</a:t>
            </a:r>
            <a:endParaRPr kumimoji="1" lang="en-US" altLang="ja-JP" sz="2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endParaRPr kumimoji="1" lang="ja-JP" altLang="en-US" sz="2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矢印: 右 21">
            <a:extLst>
              <a:ext uri="{FF2B5EF4-FFF2-40B4-BE49-F238E27FC236}">
                <a16:creationId xmlns:a16="http://schemas.microsoft.com/office/drawing/2014/main" id="{2BE95558-B23D-39DF-EED4-CFA2325B7912}"/>
              </a:ext>
            </a:extLst>
          </p:cNvPr>
          <p:cNvSpPr/>
          <p:nvPr/>
        </p:nvSpPr>
        <p:spPr>
          <a:xfrm rot="10800000">
            <a:off x="10113489" y="1696278"/>
            <a:ext cx="1061509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8D588E5-97EA-8921-36D4-EBD1A0A91F40}"/>
              </a:ext>
            </a:extLst>
          </p:cNvPr>
          <p:cNvSpPr txBox="1"/>
          <p:nvPr/>
        </p:nvSpPr>
        <p:spPr>
          <a:xfrm>
            <a:off x="9587900" y="1875515"/>
            <a:ext cx="14989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中高生ボランティア</a:t>
            </a:r>
          </a:p>
        </p:txBody>
      </p:sp>
      <p:sp>
        <p:nvSpPr>
          <p:cNvPr id="24" name="円弧 23">
            <a:extLst>
              <a:ext uri="{FF2B5EF4-FFF2-40B4-BE49-F238E27FC236}">
                <a16:creationId xmlns:a16="http://schemas.microsoft.com/office/drawing/2014/main" id="{AF76B982-8A31-2591-6AEA-4DC8FF465587}"/>
              </a:ext>
            </a:extLst>
          </p:cNvPr>
          <p:cNvSpPr/>
          <p:nvPr/>
        </p:nvSpPr>
        <p:spPr>
          <a:xfrm rot="10006447">
            <a:off x="8753183" y="1755821"/>
            <a:ext cx="2290572" cy="718820"/>
          </a:xfrm>
          <a:prstGeom prst="arc">
            <a:avLst>
              <a:gd name="adj1" fmla="val 11372530"/>
              <a:gd name="adj2" fmla="val 2174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9A0C3E4-E311-FA78-B190-A8311FDA427F}"/>
              </a:ext>
            </a:extLst>
          </p:cNvPr>
          <p:cNvSpPr txBox="1"/>
          <p:nvPr/>
        </p:nvSpPr>
        <p:spPr>
          <a:xfrm rot="21023815">
            <a:off x="10097026" y="2345316"/>
            <a:ext cx="117077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・互いに宣伝＆利用者の紹介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・子ども食堂で食材配付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1100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EC57E69-348D-A0D9-7582-470B34D91C39}"/>
              </a:ext>
            </a:extLst>
          </p:cNvPr>
          <p:cNvSpPr txBox="1"/>
          <p:nvPr/>
        </p:nvSpPr>
        <p:spPr>
          <a:xfrm rot="20194119">
            <a:off x="652613" y="812335"/>
            <a:ext cx="17941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ミニネットワークの形成</a:t>
            </a:r>
          </a:p>
        </p:txBody>
      </p:sp>
      <p:sp>
        <p:nvSpPr>
          <p:cNvPr id="28" name="吹き出し: 角を丸めた四角形 27">
            <a:extLst>
              <a:ext uri="{FF2B5EF4-FFF2-40B4-BE49-F238E27FC236}">
                <a16:creationId xmlns:a16="http://schemas.microsoft.com/office/drawing/2014/main" id="{153289AA-4848-2AFF-8D88-E9440515B519}"/>
              </a:ext>
            </a:extLst>
          </p:cNvPr>
          <p:cNvSpPr/>
          <p:nvPr/>
        </p:nvSpPr>
        <p:spPr>
          <a:xfrm>
            <a:off x="3491253" y="4986459"/>
            <a:ext cx="1444791" cy="1150471"/>
          </a:xfrm>
          <a:prstGeom prst="wedgeRoundRectCallout">
            <a:avLst>
              <a:gd name="adj1" fmla="val -4760"/>
              <a:gd name="adj2" fmla="val -66672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・ボランティア、食料、開催場所・保管場所の共有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b="1" dirty="0">
                <a:solidFill>
                  <a:sysClr val="windowText" lastClr="000000"/>
                </a:solidFill>
              </a:rPr>
              <a:t>・</a:t>
            </a:r>
            <a:r>
              <a:rPr kumimoji="1" lang="ja-JP" altLang="en-US" sz="1100" dirty="0">
                <a:solidFill>
                  <a:sysClr val="windowText" lastClr="000000"/>
                </a:solidFill>
              </a:rPr>
              <a:t>出張子ども食堂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（同じ場所で複数負の子ども食堂を開催）</a:t>
            </a:r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31" name="フローチャート: 代替処理 30">
            <a:extLst>
              <a:ext uri="{FF2B5EF4-FFF2-40B4-BE49-F238E27FC236}">
                <a16:creationId xmlns:a16="http://schemas.microsoft.com/office/drawing/2014/main" id="{F98C1E09-E183-9C1E-2805-13B506B7F828}"/>
              </a:ext>
            </a:extLst>
          </p:cNvPr>
          <p:cNvSpPr/>
          <p:nvPr/>
        </p:nvSpPr>
        <p:spPr>
          <a:xfrm>
            <a:off x="6728352" y="3528970"/>
            <a:ext cx="1181242" cy="452283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活動の幅を</a:t>
            </a:r>
            <a:endParaRPr kumimoji="1" lang="en-US" altLang="ja-JP" sz="14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広げる</a:t>
            </a:r>
          </a:p>
        </p:txBody>
      </p:sp>
      <p:sp>
        <p:nvSpPr>
          <p:cNvPr id="32" name="吹き出し: 角を丸めた四角形 31">
            <a:extLst>
              <a:ext uri="{FF2B5EF4-FFF2-40B4-BE49-F238E27FC236}">
                <a16:creationId xmlns:a16="http://schemas.microsoft.com/office/drawing/2014/main" id="{BC7E7E46-B134-17D3-1FA4-0745CDF5F812}"/>
              </a:ext>
            </a:extLst>
          </p:cNvPr>
          <p:cNvSpPr/>
          <p:nvPr/>
        </p:nvSpPr>
        <p:spPr>
          <a:xfrm>
            <a:off x="8936706" y="3261734"/>
            <a:ext cx="3080550" cy="1926135"/>
          </a:xfrm>
          <a:prstGeom prst="wedgeRoundRectCallout">
            <a:avLst>
              <a:gd name="adj1" fmla="val -73150"/>
              <a:gd name="adj2" fmla="val -1872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ysClr val="windowText" lastClr="000000"/>
                </a:solidFill>
              </a:rPr>
              <a:t>・配食、宅食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・多世代交流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⇒高齢者の孤食にもアプローチ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・国際交流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・シェルター付き子ども食堂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・ヤングケアラー支援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・就労支援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・学習支援、食育、挨拶指導、セミナー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・野菜の栽培、介護体験、</a:t>
            </a:r>
            <a:r>
              <a:rPr lang="en-US" altLang="ja-JP" sz="1100" dirty="0">
                <a:solidFill>
                  <a:sysClr val="windowText" lastClr="000000"/>
                </a:solidFill>
              </a:rPr>
              <a:t>BMX</a:t>
            </a:r>
            <a:r>
              <a:rPr lang="ja-JP" altLang="en-US" sz="1100" dirty="0">
                <a:solidFill>
                  <a:sysClr val="windowText" lastClr="000000"/>
                </a:solidFill>
              </a:rPr>
              <a:t>、英語教室、ハイキング、ごみ拾い、子供服の交換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廃校</a:t>
            </a:r>
            <a:r>
              <a:rPr kumimoji="1" lang="ja-JP" altLang="en-US" sz="1100" dirty="0">
                <a:solidFill>
                  <a:sysClr val="windowText" lastClr="000000"/>
                </a:solidFill>
              </a:rPr>
              <a:t>の利用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1091394-DB6F-6209-641D-11D2EE802B14}"/>
              </a:ext>
            </a:extLst>
          </p:cNvPr>
          <p:cNvSpPr txBox="1"/>
          <p:nvPr/>
        </p:nvSpPr>
        <p:spPr>
          <a:xfrm rot="21185942">
            <a:off x="10566999" y="543940"/>
            <a:ext cx="117617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・ブース出展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・スポーツ体験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・選手と交流</a:t>
            </a:r>
          </a:p>
        </p:txBody>
      </p:sp>
      <p:sp>
        <p:nvSpPr>
          <p:cNvPr id="41" name="円弧 40">
            <a:extLst>
              <a:ext uri="{FF2B5EF4-FFF2-40B4-BE49-F238E27FC236}">
                <a16:creationId xmlns:a16="http://schemas.microsoft.com/office/drawing/2014/main" id="{1F849AF6-9AC3-58A8-F4A7-15AC3E8F37F2}"/>
              </a:ext>
            </a:extLst>
          </p:cNvPr>
          <p:cNvSpPr/>
          <p:nvPr/>
        </p:nvSpPr>
        <p:spPr>
          <a:xfrm rot="21155826">
            <a:off x="9182224" y="1156393"/>
            <a:ext cx="1915276" cy="646989"/>
          </a:xfrm>
          <a:prstGeom prst="arc">
            <a:avLst>
              <a:gd name="adj1" fmla="val 11772812"/>
              <a:gd name="adj2" fmla="val 2126381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ハート 46">
            <a:extLst>
              <a:ext uri="{FF2B5EF4-FFF2-40B4-BE49-F238E27FC236}">
                <a16:creationId xmlns:a16="http://schemas.microsoft.com/office/drawing/2014/main" id="{638A4725-CAAC-F488-F322-98F77915C741}"/>
              </a:ext>
            </a:extLst>
          </p:cNvPr>
          <p:cNvSpPr/>
          <p:nvPr/>
        </p:nvSpPr>
        <p:spPr>
          <a:xfrm>
            <a:off x="10835887" y="1337311"/>
            <a:ext cx="1095096" cy="888373"/>
          </a:xfrm>
          <a:prstGeom prst="hear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子ども食堂</a:t>
            </a: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D6507FF3-C99A-E500-B277-69D6AFE8A7F8}"/>
              </a:ext>
            </a:extLst>
          </p:cNvPr>
          <p:cNvSpPr/>
          <p:nvPr/>
        </p:nvSpPr>
        <p:spPr>
          <a:xfrm>
            <a:off x="6607061" y="4417156"/>
            <a:ext cx="2373175" cy="2289075"/>
          </a:xfrm>
          <a:prstGeom prst="wedgeRoundRectCallout">
            <a:avLst>
              <a:gd name="adj1" fmla="val -13347"/>
              <a:gd name="adj2" fmla="val -6527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ysClr val="windowText" lastClr="000000"/>
                </a:solidFill>
              </a:rPr>
              <a:t>・利用者の主体的な参加を促す（食器運び、後片付け、調理手伝い）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・大きな子が小さな子を見る</a:t>
            </a:r>
            <a:r>
              <a:rPr lang="ja-JP" altLang="en-US" sz="1100" dirty="0">
                <a:solidFill>
                  <a:sysClr val="windowText" lastClr="000000"/>
                </a:solidFill>
              </a:rPr>
              <a:t>（中高生・大学生ボランティア）⇒地域のために動ける子に！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・子ども・保護者発案メニュー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・地域の人が子どもと遊ぶ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・利用者に声かけ、悩み相談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1100" dirty="0">
                <a:solidFill>
                  <a:sysClr val="windowText" lastClr="000000"/>
                </a:solidFill>
              </a:rPr>
              <a:t>・朝食、夕食、夏休み中の昼食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>
                <a:solidFill>
                  <a:sysClr val="windowText" lastClr="000000"/>
                </a:solidFill>
              </a:rPr>
              <a:t>・居場所（気軽に立ち寄れる、親のやすらぎの場）</a:t>
            </a:r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D29D57-F6B2-9092-6EDC-B74FD7583B21}"/>
              </a:ext>
            </a:extLst>
          </p:cNvPr>
          <p:cNvSpPr txBox="1"/>
          <p:nvPr/>
        </p:nvSpPr>
        <p:spPr>
          <a:xfrm>
            <a:off x="88897" y="39195"/>
            <a:ext cx="31852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u="sng" dirty="0"/>
              <a:t>R6.6.20</a:t>
            </a:r>
            <a:r>
              <a:rPr kumimoji="1" lang="ja-JP" altLang="en-US" sz="1100" u="sng" dirty="0"/>
              <a:t>　グループワーク結果まとめ（全体）</a:t>
            </a:r>
          </a:p>
        </p:txBody>
      </p:sp>
      <p:sp>
        <p:nvSpPr>
          <p:cNvPr id="36" name="円弧 35">
            <a:extLst>
              <a:ext uri="{FF2B5EF4-FFF2-40B4-BE49-F238E27FC236}">
                <a16:creationId xmlns:a16="http://schemas.microsoft.com/office/drawing/2014/main" id="{F23314B9-35D7-9735-1C36-E0D685BABC8E}"/>
              </a:ext>
            </a:extLst>
          </p:cNvPr>
          <p:cNvSpPr/>
          <p:nvPr/>
        </p:nvSpPr>
        <p:spPr>
          <a:xfrm rot="13705269">
            <a:off x="1830685" y="2578872"/>
            <a:ext cx="3678288" cy="2574802"/>
          </a:xfrm>
          <a:prstGeom prst="arc">
            <a:avLst>
              <a:gd name="adj1" fmla="val 18267085"/>
              <a:gd name="adj2" fmla="val 21259700"/>
            </a:avLst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弧 41">
            <a:extLst>
              <a:ext uri="{FF2B5EF4-FFF2-40B4-BE49-F238E27FC236}">
                <a16:creationId xmlns:a16="http://schemas.microsoft.com/office/drawing/2014/main" id="{328B610B-67EA-5077-CCA4-8C8EA38255F6}"/>
              </a:ext>
            </a:extLst>
          </p:cNvPr>
          <p:cNvSpPr/>
          <p:nvPr/>
        </p:nvSpPr>
        <p:spPr>
          <a:xfrm rot="6211804">
            <a:off x="4398147" y="1533187"/>
            <a:ext cx="3678288" cy="2574802"/>
          </a:xfrm>
          <a:prstGeom prst="arc">
            <a:avLst>
              <a:gd name="adj1" fmla="val 18738336"/>
              <a:gd name="adj2" fmla="val 21414295"/>
            </a:avLst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弧 44">
            <a:extLst>
              <a:ext uri="{FF2B5EF4-FFF2-40B4-BE49-F238E27FC236}">
                <a16:creationId xmlns:a16="http://schemas.microsoft.com/office/drawing/2014/main" id="{A75B9BFC-D1AD-9EB5-CDDD-655D39EE6646}"/>
              </a:ext>
            </a:extLst>
          </p:cNvPr>
          <p:cNvSpPr/>
          <p:nvPr/>
        </p:nvSpPr>
        <p:spPr>
          <a:xfrm>
            <a:off x="4289890" y="1371525"/>
            <a:ext cx="3693609" cy="2654852"/>
          </a:xfrm>
          <a:prstGeom prst="arc">
            <a:avLst>
              <a:gd name="adj1" fmla="val 14891302"/>
              <a:gd name="adj2" fmla="val 36074"/>
            </a:avLst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弧 49">
            <a:extLst>
              <a:ext uri="{FF2B5EF4-FFF2-40B4-BE49-F238E27FC236}">
                <a16:creationId xmlns:a16="http://schemas.microsoft.com/office/drawing/2014/main" id="{93D1AD7D-F595-B391-31EE-9351BBAFD2BB}"/>
              </a:ext>
            </a:extLst>
          </p:cNvPr>
          <p:cNvSpPr/>
          <p:nvPr/>
        </p:nvSpPr>
        <p:spPr>
          <a:xfrm rot="11394672">
            <a:off x="2605206" y="4238343"/>
            <a:ext cx="1903374" cy="452283"/>
          </a:xfrm>
          <a:prstGeom prst="arc">
            <a:avLst>
              <a:gd name="adj1" fmla="val 11545499"/>
              <a:gd name="adj2" fmla="val 0"/>
            </a:avLst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弧 50">
            <a:extLst>
              <a:ext uri="{FF2B5EF4-FFF2-40B4-BE49-F238E27FC236}">
                <a16:creationId xmlns:a16="http://schemas.microsoft.com/office/drawing/2014/main" id="{6AA7B45F-2F98-292C-2FC4-319CB163F270}"/>
              </a:ext>
            </a:extLst>
          </p:cNvPr>
          <p:cNvSpPr/>
          <p:nvPr/>
        </p:nvSpPr>
        <p:spPr>
          <a:xfrm rot="5155279">
            <a:off x="7252476" y="2927523"/>
            <a:ext cx="508276" cy="725725"/>
          </a:xfrm>
          <a:prstGeom prst="arc">
            <a:avLst>
              <a:gd name="adj1" fmla="val 16200000"/>
              <a:gd name="adj2" fmla="val 19076862"/>
            </a:avLst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弧 53">
            <a:extLst>
              <a:ext uri="{FF2B5EF4-FFF2-40B4-BE49-F238E27FC236}">
                <a16:creationId xmlns:a16="http://schemas.microsoft.com/office/drawing/2014/main" id="{47A8D72B-4C7D-ABA5-4A16-7DAE87DE1D0C}"/>
              </a:ext>
            </a:extLst>
          </p:cNvPr>
          <p:cNvSpPr/>
          <p:nvPr/>
        </p:nvSpPr>
        <p:spPr>
          <a:xfrm rot="20192479">
            <a:off x="2347734" y="1133692"/>
            <a:ext cx="4314211" cy="6470708"/>
          </a:xfrm>
          <a:prstGeom prst="arc">
            <a:avLst>
              <a:gd name="adj1" fmla="val 15115911"/>
              <a:gd name="adj2" fmla="val 17433120"/>
            </a:avLst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02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394</Words>
  <Application>Microsoft Office PowerPoint</Application>
  <PresentationFormat>ワイド画面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吉田 彩乃</dc:creator>
  <cp:lastModifiedBy>吉田 彩乃</cp:lastModifiedBy>
  <cp:revision>12</cp:revision>
  <cp:lastPrinted>2024-07-12T07:30:01Z</cp:lastPrinted>
  <dcterms:created xsi:type="dcterms:W3CDTF">2024-07-04T04:01:20Z</dcterms:created>
  <dcterms:modified xsi:type="dcterms:W3CDTF">2024-07-12T07:32:14Z</dcterms:modified>
</cp:coreProperties>
</file>